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80" r:id="rId3"/>
    <p:sldId id="281" r:id="rId4"/>
    <p:sldId id="266" r:id="rId5"/>
    <p:sldId id="268" r:id="rId6"/>
    <p:sldId id="267" r:id="rId7"/>
    <p:sldId id="261" r:id="rId8"/>
    <p:sldId id="258" r:id="rId9"/>
    <p:sldId id="262" r:id="rId10"/>
    <p:sldId id="259" r:id="rId11"/>
    <p:sldId id="263" r:id="rId12"/>
    <p:sldId id="264" r:id="rId13"/>
    <p:sldId id="269" r:id="rId14"/>
    <p:sldId id="270" r:id="rId15"/>
    <p:sldId id="282" r:id="rId16"/>
    <p:sldId id="272" r:id="rId17"/>
    <p:sldId id="275" r:id="rId18"/>
    <p:sldId id="271" r:id="rId19"/>
    <p:sldId id="273" r:id="rId20"/>
    <p:sldId id="274" r:id="rId21"/>
    <p:sldId id="283" r:id="rId22"/>
    <p:sldId id="278" r:id="rId23"/>
    <p:sldId id="276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5429"/>
    <a:srgbClr val="6D3A21"/>
    <a:srgbClr val="783817"/>
    <a:srgbClr val="C16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14" y="72"/>
      </p:cViewPr>
      <p:guideLst>
        <p:guide orient="horz" pos="216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86E77-3563-4548-AB88-B112D76DBF5A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114D6-4975-4B88-B6EA-04BD0636E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24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114D6-4975-4B88-B6EA-04BD0636E86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12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20128-EA2F-42DF-8881-7450184D7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729A9D-1453-DDBD-B48C-799C739FB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1DE67-62F6-EBEA-9E8D-2F9FF6CD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0789EA-D595-3BBB-903B-3DC9AC8A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DB9D5B-0A23-3931-BCEC-30E592D8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14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FFC31-C1C3-B73D-44A2-A91DE55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20CBE4-1AEC-569E-DBFE-E06A43C14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9C150-B163-121F-BE77-35B21458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E5DF79-9D94-E8A5-7D15-1D6D4FE5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CD45D2-BD1C-6588-0AA0-D735001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31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31BDB9E-58A6-8980-C2EE-E8C5DAB42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ED396C-FD08-528F-7663-4BB30A02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F56AFF-480C-3D8B-BBA2-BBEE80C6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77A941-4242-565E-85AA-DA57822E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6CF42F-9FF7-88F7-0156-05F5A8F5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5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2B514-461C-16D3-AB3F-F0459A09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BD07CF-B5CC-7582-6CF1-1A0010966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C11BF5-F06E-DCFA-F4A0-83EB3622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99F075-0643-D1A5-6B8E-23153036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621791-7767-9375-3AA0-564CB743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60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87F0C-C44B-7B8F-4B5E-3A2DFB51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35A20C-A520-D97A-16CB-B978BF6C4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EFF1FD-06F0-55CF-E36C-A1A3ABE5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C66023-6FAA-AAEF-F85B-C452D8AF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E3ED90-0242-E990-D15A-8900DE10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22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616F9-75E1-EF13-EE27-69C87AAB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2881D5-D50E-B63A-33FD-89C812AFD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4E55B2-8D43-5E47-D853-5BE79437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0F727E-FD4E-D475-AECE-F80FAE72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AEE60E-93CC-0E1D-7988-1CE37708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CF3DE9-4B68-E1A8-037E-90A6D394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5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70B14-5352-E043-3626-23A78CA6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078ACF-0A0F-03AB-A864-8D8D6FEB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6F9E35-8EF4-E5DA-CF07-EED0187BB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0F767D-924B-00BB-0876-3FE4D3C64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7E215B-66D9-F32A-F46D-2DBECCF29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B9CF52-1154-2C78-8CD0-4B722516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84EE9CA-0C93-C053-AE9E-AB375384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FD8708F-416E-4E20-C178-08D71E1D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2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841BA-B7A7-4F2B-0CD6-2814179A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7D2B48-854D-EE3C-0408-52F0ECC9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236800-6C45-D2B3-2B10-EF2B3471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9C926C-4F5A-C205-F009-0F0DE35B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84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8B122EF-617A-532D-DEC9-DB80BA38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CCA9E06-E4BC-50DA-BB30-BF3DEDAF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AA8C29-138B-6E9C-2BEE-389BAC82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50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3D41C9-529B-1B1A-3043-44938442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50B7CA-FAD1-1CC9-72AB-A940E6F4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F4F7FD-9C56-DF1A-9E11-CE55F0BA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65E7F6-C19B-0D5E-8211-A8385E5A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83E34A-6868-535C-47E2-DB6AAF11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71DFCE-9664-8629-870D-0CF3EF246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52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C0674-6742-13E7-602B-8F13A470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9F38E5-2127-B370-0DDA-89409816E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34CCB7-7B61-8B90-5410-C85EDDECD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1FA4FF-BFF8-763A-8D9C-CCF999F6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F34B1A-3ABB-3CD4-776C-6765A547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F57F8D-05F5-CC1A-3BF6-872AA5D2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93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DAAF51-F7EF-A902-FD6C-E01818CD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E83E58-3D35-9F20-8C1B-A8CF93093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6218F-F8BB-887D-F238-7A97F85C7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1E9F2-F52C-43A7-97FE-5C67F81E0087}" type="datetimeFigureOut">
              <a:rPr lang="it-IT" smtClean="0"/>
              <a:t>26/10/2025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46E6C0-8B92-FB1C-951E-C16BA8B50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48683-2F17-7C9A-D586-D323D4463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FAF76-4B12-42D2-A9C9-6266712A9F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13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4437-B4AA-773E-8BE7-F7654526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09A64C-1B7A-3E18-45B4-7C0576109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140" y="379021"/>
            <a:ext cx="5732834" cy="2848482"/>
          </a:xfrm>
          <a:ln w="28575">
            <a:solidFill>
              <a:srgbClr val="B55429"/>
            </a:solidFill>
          </a:ln>
        </p:spPr>
        <p:txBody>
          <a:bodyPr>
            <a:noAutofit/>
          </a:bodyPr>
          <a:lstStyle/>
          <a:p>
            <a:r>
              <a:rPr lang="it-IT" sz="3600" dirty="0">
                <a:latin typeface="Amasis MT Pro" panose="020F0502020204030204" pitchFamily="18" charset="0"/>
              </a:rPr>
              <a:t>Malassorbimento dopo chirurgia bariatrica: restaurazione ad anatomia normale o conversione ad altra procedura?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B6B7E8-3E39-CB8F-37D0-66B521BEF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5625" y="3789590"/>
            <a:ext cx="4195864" cy="1706538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 Luigi </a:t>
            </a:r>
            <a:r>
              <a:rPr lang="it-IT" b="1" dirty="0" err="1"/>
              <a:t>Cobellis</a:t>
            </a:r>
            <a:endParaRPr lang="it-IT" b="1" dirty="0"/>
          </a:p>
          <a:p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Casa di Cura </a:t>
            </a:r>
          </a:p>
          <a:p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Prof. Dott. Luigi </a:t>
            </a:r>
            <a:r>
              <a:rPr lang="it-IT" b="0" i="0" dirty="0" err="1">
                <a:solidFill>
                  <a:srgbClr val="1F1F1F"/>
                </a:solidFill>
                <a:effectLst/>
                <a:latin typeface="Google Sans"/>
              </a:rPr>
              <a:t>Cobellis</a:t>
            </a:r>
            <a:r>
              <a:rPr lang="it-IT" b="0" i="0" dirty="0">
                <a:solidFill>
                  <a:srgbClr val="1F1F1F"/>
                </a:solidFill>
                <a:effectLst/>
                <a:latin typeface="Google Sans"/>
              </a:rPr>
              <a:t> S.r.l.</a:t>
            </a:r>
          </a:p>
          <a:p>
            <a:r>
              <a:rPr lang="it-IT" dirty="0">
                <a:solidFill>
                  <a:srgbClr val="B55429"/>
                </a:solidFill>
                <a:latin typeface="Google Sans"/>
              </a:rPr>
              <a:t>Centro di Eccellenza SICOB</a:t>
            </a:r>
            <a:endParaRPr lang="it-IT" dirty="0">
              <a:solidFill>
                <a:srgbClr val="B5542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EE2CFC-7F09-70E7-EB26-1F9A799E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7908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85C4A7C-529C-4371-76CB-AFEB19D0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298" y="5865779"/>
            <a:ext cx="2225233" cy="658425"/>
          </a:xfrm>
          <a:prstGeom prst="rect">
            <a:avLst/>
          </a:prstGeom>
        </p:spPr>
      </p:pic>
      <p:pic>
        <p:nvPicPr>
          <p:cNvPr id="1026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EFD632DE-E234-7424-0994-994519E0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67" y="5855326"/>
            <a:ext cx="4451184" cy="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4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77E98-8D7C-8061-B1B0-1DD42470D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70566F-212A-2269-877B-C1FA0EB6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315" y="3957070"/>
            <a:ext cx="8016701" cy="22405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>
                <a:solidFill>
                  <a:srgbClr val="B55429"/>
                </a:solidFill>
                <a:latin typeface="BlinkMacSystemFont"/>
              </a:rPr>
              <a:t>Sondaggio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 nazionale danese tramite questionario sui sintomi prima e dopo il ripristino della normale anatomia post-RYGB</a:t>
            </a:r>
          </a:p>
          <a:p>
            <a:pPr algn="l">
              <a:buNone/>
            </a:pPr>
            <a:endParaRPr lang="it-IT" sz="200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algn="l">
              <a:buNone/>
            </a:pP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18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pazienti sottoposti a ripristino della normale anatomia dopo RYGB </a:t>
            </a:r>
          </a:p>
          <a:p>
            <a:pPr algn="l">
              <a:buNone/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Interventi eseguiti tra il 2009 e il 2019</a:t>
            </a:r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endParaRPr lang="it-IT" dirty="0"/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FDB79B3-A3BB-48EE-1A46-89288B58D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BBD7E4-8B40-7FB7-5AB0-F17F063E9E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FAEE62A-3DCA-2B1E-16BC-ADA4F0FD6CD0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1DFA5C65-1FCE-3E43-51FF-E7DECB5AE0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00A414-5C56-C8AE-6E4E-505FBA060889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9412068-F459-66CE-7233-6E89A09213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55"/>
          <a:stretch/>
        </p:blipFill>
        <p:spPr>
          <a:xfrm>
            <a:off x="1136853" y="1232679"/>
            <a:ext cx="7203453" cy="224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A0C25AF-D794-CF7F-4962-6A56C2118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9763" y="3731285"/>
            <a:ext cx="2081718" cy="20817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6D21262-A662-19C8-7D88-D3626E3AA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5191" y="1359213"/>
            <a:ext cx="149364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0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578B7-7842-10B0-7ADF-D2338CD94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4A4235-7F6D-FA49-F895-FB074084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53" y="1124537"/>
            <a:ext cx="10662798" cy="5295715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b="1" i="0" dirty="0">
                <a:solidFill>
                  <a:srgbClr val="B55429"/>
                </a:solidFill>
                <a:effectLst/>
                <a:latin typeface="BlinkMacSystemFont"/>
              </a:rPr>
              <a:t>Risultati: </a:t>
            </a:r>
          </a:p>
          <a:p>
            <a:pPr>
              <a:lnSpc>
                <a:spcPct val="150000"/>
              </a:lnSpc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Il tempo mediano dal RYGB all'inversione è stato di 5,8 anni</a:t>
            </a:r>
          </a:p>
          <a:p>
            <a:pPr>
              <a:lnSpc>
                <a:spcPct val="150000"/>
              </a:lnSpc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12 pazienti avevano ancora dolore addominale dopo l'inversione</a:t>
            </a:r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pPr>
              <a:lnSpc>
                <a:spcPct val="150000"/>
              </a:lnSpc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6 pazienti su 11 (45%) hanno riportato una remissione completa del dumping/ipoglicemia post-bariatrica (PBH) dopo l'inversione</a:t>
            </a:r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pPr>
              <a:lnSpc>
                <a:spcPct val="150000"/>
              </a:lnSpc>
            </a:pPr>
            <a:r>
              <a:rPr lang="it-IT" sz="2000" b="1" i="0" dirty="0">
                <a:solidFill>
                  <a:srgbClr val="B55429"/>
                </a:solidFill>
                <a:effectLst/>
                <a:latin typeface="BlinkMacSystemFont"/>
              </a:rPr>
              <a:t>Il malassorbimento è scomparso in 10 pazienti su 11 (90%)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Perdita di peso mediana dopo RYGB è stata di 61 kg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Peso mediano </a:t>
            </a:r>
            <a:r>
              <a:rPr lang="it-IT" sz="2000" b="1" dirty="0">
                <a:solidFill>
                  <a:srgbClr val="212121"/>
                </a:solidFill>
                <a:latin typeface="BlinkMacSystemFont"/>
              </a:rPr>
              <a:t>recuperato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 dopo l'inversione è stato di </a:t>
            </a:r>
            <a:r>
              <a:rPr lang="it-IT" sz="2000" b="1" dirty="0">
                <a:solidFill>
                  <a:srgbClr val="B55429"/>
                </a:solidFill>
                <a:latin typeface="BlinkMacSystemFont"/>
              </a:rPr>
              <a:t>30 kg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861407B-A8F0-59B9-57E6-0ADFF72F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293EFC2-99A9-DB51-ECDD-3F86211E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A0653E-69FC-A5F3-4564-8447428AD799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D5CA1CB6-1F65-C1AC-2F38-4F226B6CF7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E174C7-F812-5B37-9AF1-2C8A3F24EEA1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C1AC621-3977-29B2-2284-F621492618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798" t="14865" r="36902" b="44410"/>
          <a:stretch/>
        </p:blipFill>
        <p:spPr>
          <a:xfrm>
            <a:off x="8346583" y="3658690"/>
            <a:ext cx="3365519" cy="22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D8CF-2F51-CE15-3FFC-222A2867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2C832-CEF9-ABDA-DC61-55A0E9509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095582"/>
            <a:ext cx="10725816" cy="244528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Il 72% dei pazienti si è sentito meglio o molto meglio dopo l'inversione del RYGB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L'inversione ha alleviato </a:t>
            </a: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dumping e malassorbimento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, ma non dolore addominale e neuropatia</a:t>
            </a:r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Metà della perdita di peso è stata recuperata dopo la restaurazione</a:t>
            </a:r>
            <a:endParaRPr lang="it-IT" sz="2000" b="1" dirty="0">
              <a:solidFill>
                <a:srgbClr val="212121"/>
              </a:solidFill>
              <a:latin typeface="BlinkMacSystemFont"/>
            </a:endParaRP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Il ripristino della normale anatomia 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d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opo RYGB può essere un'opzione </a:t>
            </a:r>
            <a:r>
              <a:rPr lang="it-IT" sz="2000" b="1" i="0" dirty="0">
                <a:solidFill>
                  <a:srgbClr val="B55429"/>
                </a:solidFill>
                <a:effectLst/>
                <a:latin typeface="BlinkMacSystemFont"/>
              </a:rPr>
              <a:t>in casi altamente selezionati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99E3A4-F0EB-7F80-644B-B27D380F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E686A1E-C730-7E81-17B5-0A7BC0B753CF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A6DC8E1E-95A2-B402-9CAE-38A739AA50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2CCB52-AF91-AE72-2FBA-226E0E372B43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9905F4A-30AC-F8DA-A412-D8647395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3648408"/>
            <a:ext cx="4186136" cy="301160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7E2A98A-C415-8D78-CA3E-BCF0C7EAF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211" y="3697049"/>
            <a:ext cx="2474452" cy="28620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23D1302-6028-6AA9-1227-6539EDBE6E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9565"/>
          <a:stretch/>
        </p:blipFill>
        <p:spPr>
          <a:xfrm>
            <a:off x="0" y="4144011"/>
            <a:ext cx="2474452" cy="23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D7693-7561-43E8-F462-4318DA149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4F991-5C46-F427-CD52-C0B41E95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150" y="3764723"/>
            <a:ext cx="9708850" cy="289298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sz="2000" b="1" i="0" dirty="0">
                <a:solidFill>
                  <a:srgbClr val="B55429"/>
                </a:solidFill>
                <a:effectLst/>
                <a:latin typeface="BlinkMacSystemFont"/>
              </a:rPr>
              <a:t>Obiettivi: </a:t>
            </a:r>
            <a:r>
              <a:rPr lang="it-IT" sz="2000" b="1" dirty="0">
                <a:solidFill>
                  <a:srgbClr val="212121"/>
                </a:solidFill>
                <a:latin typeface="BlinkMacSystemFont"/>
              </a:rPr>
              <a:t>	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V</a:t>
            </a: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alutare le indicazioni e gli esiti della restaurazione del 				mini-bypass gastrico (OAGB/MGB)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ad anatomia normale</a:t>
            </a:r>
          </a:p>
          <a:p>
            <a:pPr>
              <a:buNone/>
            </a:pPr>
            <a:endParaRPr lang="it-IT" sz="200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>
              <a:buNone/>
            </a:pPr>
            <a:r>
              <a:rPr lang="it-IT" sz="2000" i="0" dirty="0" err="1">
                <a:solidFill>
                  <a:srgbClr val="212121"/>
                </a:solidFill>
                <a:effectLst/>
                <a:latin typeface="BlinkMacSystemFont"/>
              </a:rPr>
              <a:t>Systematic</a:t>
            </a: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review e metanalisi </a:t>
            </a: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della letteratura</a:t>
            </a:r>
          </a:p>
          <a:p>
            <a:pPr algn="l">
              <a:buNone/>
            </a:pP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14 studi inclusi</a:t>
            </a:r>
          </a:p>
          <a:p>
            <a:pPr algn="l">
              <a:buNone/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Restaurazione</a:t>
            </a: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 eseguita in 119 pazienti, in media 23,6 mesi dopo l'intervento di OAGB/MGB </a:t>
            </a:r>
          </a:p>
          <a:p>
            <a:pPr algn="l">
              <a:buNone/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P</a:t>
            </a: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rincipali cause di 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revisione di OAGB/MGB: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malnutrizione proteica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0F83A002-F4E1-6E33-54BB-55EDFC194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0CFB04-3DAF-E5E4-3E49-F3B87B199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727FCCC-079C-183C-2CC3-819AF00DE5FF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17AABD0-EF4A-9C57-7685-E553A181BC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12858F-77F9-74B4-1EE8-ACCD46EA75BF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F95BE4D-C914-0A45-956E-288551B163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42"/>
          <a:stretch/>
        </p:blipFill>
        <p:spPr>
          <a:xfrm>
            <a:off x="1136848" y="1116311"/>
            <a:ext cx="5779514" cy="2320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DB2E5F1-22AE-06DE-9538-31C9964EC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956" y="1219480"/>
            <a:ext cx="1415299" cy="19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D761A-C9E9-929B-2C76-DE2B1B8D3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C2FB77D-0F0E-EA02-50F6-B0BA90FA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793"/>
          <a:stretch/>
        </p:blipFill>
        <p:spPr>
          <a:xfrm>
            <a:off x="6498077" y="2004174"/>
            <a:ext cx="5363181" cy="29604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58D60B-D424-7BEE-2D0D-70B10DB4D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501" y="1503503"/>
            <a:ext cx="8762087" cy="47805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sz="2200" i="0" dirty="0">
                <a:solidFill>
                  <a:srgbClr val="212121"/>
                </a:solidFill>
                <a:effectLst/>
                <a:latin typeface="BlinkMacSystemFont"/>
              </a:rPr>
              <a:t>Complicanze più frequenti dopo restaurazione ad anatomia normale: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it-IT" sz="190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i="0" dirty="0">
                <a:solidFill>
                  <a:srgbClr val="212121"/>
                </a:solidFill>
                <a:effectLst/>
                <a:latin typeface="BlinkMacSystemFont"/>
              </a:rPr>
              <a:t>Sanguinamento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dirty="0">
                <a:solidFill>
                  <a:srgbClr val="212121"/>
                </a:solidFill>
                <a:latin typeface="BlinkMacSystemFont"/>
              </a:rPr>
              <a:t>Leak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i="0" dirty="0">
                <a:solidFill>
                  <a:srgbClr val="212121"/>
                </a:solidFill>
                <a:effectLst/>
                <a:latin typeface="BlinkMacSystemFont"/>
              </a:rPr>
              <a:t>Stenosi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900" dirty="0">
                <a:solidFill>
                  <a:srgbClr val="212121"/>
                </a:solidFill>
                <a:latin typeface="BlinkMacSystemFont"/>
              </a:rPr>
              <a:t>D</a:t>
            </a:r>
            <a:r>
              <a:rPr lang="it-IT" sz="1900" i="0" dirty="0">
                <a:solidFill>
                  <a:srgbClr val="212121"/>
                </a:solidFill>
                <a:effectLst/>
                <a:latin typeface="BlinkMacSystemFont"/>
              </a:rPr>
              <a:t>ecesso per grave insufficienza epatica </a:t>
            </a:r>
          </a:p>
          <a:p>
            <a:pPr algn="l">
              <a:buNone/>
            </a:pPr>
            <a:endParaRPr lang="it-IT" sz="220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algn="l">
              <a:buNone/>
            </a:pPr>
            <a:r>
              <a:rPr lang="it-IT" sz="2200" i="0" dirty="0">
                <a:solidFill>
                  <a:srgbClr val="B55429"/>
                </a:solidFill>
                <a:effectLst/>
                <a:latin typeface="BlinkMacSystemFont"/>
              </a:rPr>
              <a:t>Incidenza complessiva del 10,9%</a:t>
            </a:r>
          </a:p>
          <a:p>
            <a:pPr algn="l">
              <a:buNone/>
            </a:pPr>
            <a:endParaRPr lang="it-IT" sz="220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algn="l">
              <a:buNone/>
            </a:pPr>
            <a:endParaRPr lang="it-IT" sz="2200" dirty="0">
              <a:solidFill>
                <a:srgbClr val="212121"/>
              </a:solidFill>
              <a:latin typeface="BlinkMacSystemFont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it-IT" sz="2200" i="0" dirty="0">
                <a:solidFill>
                  <a:srgbClr val="212121"/>
                </a:solidFill>
                <a:effectLst/>
                <a:latin typeface="BlinkMacSystemFont"/>
              </a:rPr>
              <a:t> La reversione di OAGB/MGB ha una </a:t>
            </a:r>
            <a:r>
              <a:rPr lang="it-IT" sz="2200" b="1" i="0" dirty="0">
                <a:solidFill>
                  <a:srgbClr val="212121"/>
                </a:solidFill>
                <a:effectLst/>
                <a:latin typeface="BlinkMacSystemFont"/>
              </a:rPr>
              <a:t>prevalenza dell'1%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9065C54-C547-8B88-3AA9-5A6E7C6EA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1B902F-A5C9-C42F-D4F8-20D4B6E240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D867397-136D-4623-9EF8-A63C156016C4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A600E512-19EE-B4FE-176F-366F806E92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BCE867-B57A-72BB-CAFC-1E4FACF5ADCC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8350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6F485-5552-2967-D74C-80CC7E80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182D25D-9310-28E8-43A3-ACE94F73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85" r="22354"/>
          <a:stretch/>
        </p:blipFill>
        <p:spPr>
          <a:xfrm>
            <a:off x="48034" y="4277859"/>
            <a:ext cx="1381932" cy="2580141"/>
          </a:xfrm>
          <a:prstGeom prst="rect">
            <a:avLst/>
          </a:prstGeom>
        </p:spPr>
      </p:pic>
      <p:pic>
        <p:nvPicPr>
          <p:cNvPr id="10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E9461EB-0CBD-D96D-C07D-E82DEAA43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F91EFFD-3E29-A74B-6ACD-A8F1545E8A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F151BF8-ACAC-7221-23E9-71DD2D90CEBF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13CDCB81-F8B6-D6F0-5884-CB8A6489A5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F52DA6-5BF7-E2D4-7628-140C5B44C507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604E758-2D68-CCF6-8C38-C0C50B760E19}"/>
              </a:ext>
            </a:extLst>
          </p:cNvPr>
          <p:cNvSpPr txBox="1"/>
          <p:nvPr/>
        </p:nvSpPr>
        <p:spPr>
          <a:xfrm>
            <a:off x="4255345" y="2078912"/>
            <a:ext cx="36807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B55429"/>
                </a:solidFill>
              </a:rPr>
              <a:t>MALASSORBIMENTO</a:t>
            </a:r>
          </a:p>
          <a:p>
            <a:pPr algn="ctr"/>
            <a:r>
              <a:rPr lang="it-IT" b="1" dirty="0"/>
              <a:t>dopo chirurgia bariatrica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006676-ACF3-29CF-3D85-09883F5B0868}"/>
              </a:ext>
            </a:extLst>
          </p:cNvPr>
          <p:cNvSpPr txBox="1"/>
          <p:nvPr/>
        </p:nvSpPr>
        <p:spPr>
          <a:xfrm>
            <a:off x="160000" y="927435"/>
            <a:ext cx="409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B55429"/>
                </a:solidFill>
                <a:latin typeface="Brush Script MT" panose="03060802040406070304" pitchFamily="66" charset="0"/>
              </a:rPr>
              <a:t>Let’s</a:t>
            </a:r>
            <a:r>
              <a:rPr lang="it-IT" sz="3200" dirty="0">
                <a:solidFill>
                  <a:srgbClr val="B55429"/>
                </a:solidFill>
                <a:latin typeface="Brush Script MT" panose="03060802040406070304" pitchFamily="66" charset="0"/>
              </a:rPr>
              <a:t> talk about…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C8819F8-408B-B85F-762D-D67EB4BCEEFE}"/>
              </a:ext>
            </a:extLst>
          </p:cNvPr>
          <p:cNvCxnSpPr/>
          <p:nvPr/>
        </p:nvCxnSpPr>
        <p:spPr>
          <a:xfrm>
            <a:off x="0" y="1512210"/>
            <a:ext cx="396888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A76A023F-C10E-CABD-FF22-E8C6F55891E9}"/>
              </a:ext>
            </a:extLst>
          </p:cNvPr>
          <p:cNvSpPr/>
          <p:nvPr/>
        </p:nvSpPr>
        <p:spPr>
          <a:xfrm>
            <a:off x="5274787" y="3071702"/>
            <a:ext cx="1641817" cy="978408"/>
          </a:xfrm>
          <a:prstGeom prst="downArrow">
            <a:avLst>
              <a:gd name="adj1" fmla="val 39335"/>
              <a:gd name="adj2" fmla="val 48012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DFC9DD-952A-4F9C-2DBC-07FBA4EFB2CE}"/>
              </a:ext>
            </a:extLst>
          </p:cNvPr>
          <p:cNvSpPr txBox="1"/>
          <p:nvPr/>
        </p:nvSpPr>
        <p:spPr>
          <a:xfrm>
            <a:off x="4469403" y="4502775"/>
            <a:ext cx="325258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Conversione ad altra procedura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41643D-50BC-DD3B-9B42-362D87E61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204" y="1156622"/>
            <a:ext cx="1777730" cy="22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2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E99E7-1E64-A66F-CA94-A18EA3196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2F7AD34-A01E-CAD9-F0C2-D8B332C1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53" y="1376373"/>
            <a:ext cx="5914045" cy="2053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CCF69F-AB5A-34B5-305E-556DC337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985" y="4018557"/>
            <a:ext cx="9951394" cy="2179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Case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Donna, 60 anni, BMI </a:t>
            </a:r>
            <a:r>
              <a:rPr lang="it-IT" sz="2000" dirty="0" err="1"/>
              <a:t>pre</a:t>
            </a:r>
            <a:r>
              <a:rPr lang="it-IT" sz="2000" dirty="0"/>
              <a:t>-RYGB: 65 kg/m²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Intervento eseguito 9 anni prima; </a:t>
            </a:r>
            <a:r>
              <a:rPr lang="it-IT" sz="2000" dirty="0">
                <a:solidFill>
                  <a:srgbClr val="B55429"/>
                </a:solidFill>
              </a:rPr>
              <a:t>ansa alimentare 150 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Presentazione clinica: </a:t>
            </a:r>
            <a:r>
              <a:rPr lang="it-IT" sz="2000" b="1" dirty="0"/>
              <a:t>diarrea cronica (3–4 scariche/die), ipoalbuminemia (&lt;3 g/</a:t>
            </a:r>
            <a:r>
              <a:rPr lang="it-IT" sz="2000" b="1" dirty="0" err="1"/>
              <a:t>dL</a:t>
            </a:r>
            <a:r>
              <a:rPr lang="it-IT" sz="20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Terapie conservative inefficaci (antidiarroici, dieta, antibiotici)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20995DF-21D9-0262-E440-60C1B1329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6941A4-07C0-75C9-A725-4F47B13662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4A4BE8C-5B34-9B91-CF3D-A8941507651F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F8482756-98CF-ED5D-464F-BD93B6F1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0AE44D-1063-3765-2F87-423CCD911967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A5005D-8EA9-56E7-3DEB-45B503F18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385" y="1376373"/>
            <a:ext cx="1415299" cy="19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2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C61EB-E45B-B268-271B-4E29959C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976189-C5B9-DCB8-EACB-554F1DA5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240" y="1479637"/>
            <a:ext cx="7179012" cy="48919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Allungamento del common </a:t>
            </a:r>
            <a:r>
              <a:rPr lang="it-IT" sz="2400" dirty="0" err="1"/>
              <a:t>channel</a:t>
            </a:r>
            <a:r>
              <a:rPr lang="it-IT" sz="2400" dirty="0"/>
              <a:t> </a:t>
            </a:r>
            <a:r>
              <a:rPr lang="it-IT" sz="2400" b="1" dirty="0"/>
              <a:t>(+50 cm</a:t>
            </a:r>
            <a:r>
              <a:rPr lang="it-IT" sz="2400" dirty="0"/>
              <a:t>) con nuova anastomosi digiuno-digiunale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Complicanza precoce: ascesso peri-gastrico (drenato, risolto)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 6 mesi: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Risoluzione diarrea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B55429"/>
                </a:solidFill>
              </a:rPr>
              <a:t>Albumina normalizzata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0" indent="0">
              <a:lnSpc>
                <a:spcPct val="110000"/>
              </a:lnSpc>
              <a:buNone/>
            </a:pPr>
            <a:r>
              <a:rPr lang="it-IT" sz="2400" dirty="0">
                <a:solidFill>
                  <a:srgbClr val="B55429"/>
                </a:solidFill>
              </a:rPr>
              <a:t>Allungamento del common </a:t>
            </a:r>
            <a:r>
              <a:rPr lang="it-IT" sz="2400" dirty="0" err="1">
                <a:solidFill>
                  <a:srgbClr val="B55429"/>
                </a:solidFill>
              </a:rPr>
              <a:t>channel</a:t>
            </a:r>
            <a:r>
              <a:rPr lang="it-IT" sz="2400" dirty="0">
                <a:solidFill>
                  <a:srgbClr val="B55429"/>
                </a:solidFill>
              </a:rPr>
              <a:t> </a:t>
            </a:r>
            <a:r>
              <a:rPr lang="it-IT" sz="2400" dirty="0"/>
              <a:t>= opzione efficace per correzione di </a:t>
            </a:r>
            <a:r>
              <a:rPr lang="it-IT" sz="2400" b="1" dirty="0"/>
              <a:t>malassorbimento severo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4B65B76-CDF1-689A-0E75-A723442BD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CA5AFD-065A-3361-8CBE-5C2B91BA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0098446-1097-87AD-B21C-04862B105ACB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AD49D07-15C3-0F43-7959-60933A6543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EE50DA-889D-4B3D-4AA5-897E3567B009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7E360BB-C13D-A0C8-713A-D8C3A2A03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361" y="1971511"/>
            <a:ext cx="2496810" cy="3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3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27335-0E59-65C8-0D21-99B6A8B36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AFB15-05DB-960B-92B3-70E1AF714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154" y="3876107"/>
            <a:ext cx="8910535" cy="253318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Chirurgia di revisione dopo OAGB</a:t>
            </a:r>
          </a:p>
          <a:p>
            <a:pPr algn="l">
              <a:buNone/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Q</a:t>
            </a:r>
            <a:r>
              <a:rPr lang="it-IT" sz="2000" i="0" dirty="0">
                <a:solidFill>
                  <a:srgbClr val="212121"/>
                </a:solidFill>
                <a:effectLst/>
                <a:latin typeface="BlinkMacSystemFont"/>
              </a:rPr>
              <a:t>ue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stionario che richiedeva il numero totale e i dati demografici di OAGB primari</a:t>
            </a:r>
          </a:p>
          <a:p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23 centri di eccellenza SICOB </a:t>
            </a: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N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umero totale di </a:t>
            </a: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8676 OAGB primari </a:t>
            </a:r>
          </a:p>
          <a:p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181 pazienti (2,08%) sono stati sottoposti a chirurgia revisionale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D1F5775-4D97-BB21-C180-5C8ACE25D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B3A1A0D-9FFD-4211-2E5C-3B03E3FD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0A5F285-F613-96A0-1ED3-180A6E8CFA26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92D24AB9-7167-A59E-BCF4-4BE88B8EC1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2DD326-3832-1B05-93C6-AF995E4FDBE4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E4238B-D1D5-42BE-137E-CC168D031E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26" b="9794"/>
          <a:stretch/>
        </p:blipFill>
        <p:spPr>
          <a:xfrm>
            <a:off x="1136853" y="1225320"/>
            <a:ext cx="5983791" cy="2213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AE1F2B6-5705-6C63-3A79-1AC5B3321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804" y="1311381"/>
            <a:ext cx="1494076" cy="19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0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C1BA-37CE-1762-B27F-3A6DF56C2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DDA634AB-87F2-04D9-2284-015C3D1EC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25AC8D-A9E3-71FB-2A40-70A5100D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6B70537-A027-13F8-526F-12ABB88F2A27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705E077-DEE9-50B7-EF17-95ACFE4457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521C63-C7A7-2DA7-D171-369CFF5AAE44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24E99B5-3881-58CC-7977-967131C42B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46" r="4532"/>
          <a:stretch/>
        </p:blipFill>
        <p:spPr>
          <a:xfrm>
            <a:off x="183208" y="1243802"/>
            <a:ext cx="8347950" cy="406750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658F2-61C3-96D6-CA4D-FE53B61E9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254" y="2467033"/>
            <a:ext cx="4445538" cy="3771907"/>
          </a:xfrm>
          <a:ln>
            <a:solidFill>
              <a:srgbClr val="B55429"/>
            </a:solidFill>
          </a:ln>
        </p:spPr>
        <p:txBody>
          <a:bodyPr>
            <a:normAutofit/>
          </a:bodyPr>
          <a:lstStyle/>
          <a:p>
            <a:pPr algn="l">
              <a:buNone/>
            </a:pPr>
            <a:r>
              <a:rPr lang="it-IT" sz="2000" b="1" i="0" dirty="0">
                <a:solidFill>
                  <a:srgbClr val="B55429"/>
                </a:solidFill>
                <a:effectLst/>
                <a:latin typeface="BlinkMacSystemFont"/>
              </a:rPr>
              <a:t>Chirurgia di revisione dopo OAGB</a:t>
            </a:r>
          </a:p>
          <a:p>
            <a:pPr algn="l">
              <a:lnSpc>
                <a:spcPct val="100000"/>
              </a:lnSpc>
              <a:buNone/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181 pazienti (2,08%) sono stati sottoposti a chirurgia revisionale: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82 </a:t>
            </a:r>
            <a:r>
              <a:rPr lang="it-IT" sz="1800" dirty="0">
                <a:solidFill>
                  <a:srgbClr val="212121"/>
                </a:solidFill>
                <a:latin typeface="BlinkMacSystemFont"/>
              </a:rPr>
              <a:t>S</a:t>
            </a: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offrivano di reflusso duodeno-gastrico-esofageo intrattabile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42 </a:t>
            </a:r>
            <a:r>
              <a:rPr lang="it-IT" sz="1800" dirty="0">
                <a:solidFill>
                  <a:srgbClr val="212121"/>
                </a:solidFill>
                <a:latin typeface="BlinkMacSystemFont"/>
              </a:rPr>
              <a:t>R</a:t>
            </a: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ipresa ponderale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1" i="0" dirty="0">
                <a:solidFill>
                  <a:srgbClr val="B55429"/>
                </a:solidFill>
                <a:effectLst/>
                <a:latin typeface="BlinkMacSystemFont"/>
              </a:rPr>
              <a:t>16 </a:t>
            </a:r>
            <a:r>
              <a:rPr lang="it-IT" sz="1800" b="1" dirty="0">
                <a:solidFill>
                  <a:srgbClr val="B55429"/>
                </a:solidFill>
                <a:latin typeface="BlinkMacSystemFont"/>
              </a:rPr>
              <a:t>E</a:t>
            </a:r>
            <a:r>
              <a:rPr lang="it-IT" sz="1800" b="1" i="0" dirty="0">
                <a:solidFill>
                  <a:srgbClr val="B55429"/>
                </a:solidFill>
                <a:effectLst/>
                <a:latin typeface="BlinkMacSystemFont"/>
              </a:rPr>
              <a:t>ccessiva perdita di peso e malnutrizione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12 </a:t>
            </a:r>
            <a:r>
              <a:rPr lang="it-IT" sz="1800" dirty="0">
                <a:solidFill>
                  <a:srgbClr val="212121"/>
                </a:solidFill>
                <a:latin typeface="BlinkMacSystemFont"/>
              </a:rPr>
              <a:t>P</a:t>
            </a: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erforazione di ulcera marginale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10 </a:t>
            </a:r>
            <a:r>
              <a:rPr lang="it-IT" sz="1800" dirty="0">
                <a:solidFill>
                  <a:srgbClr val="212121"/>
                </a:solidFill>
                <a:latin typeface="BlinkMacSystemFont"/>
              </a:rPr>
              <a:t>F</a:t>
            </a: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istola gastro-gastrica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20 </a:t>
            </a:r>
            <a:r>
              <a:rPr lang="it-IT" sz="1800" dirty="0">
                <a:solidFill>
                  <a:srgbClr val="212121"/>
                </a:solidFill>
                <a:latin typeface="BlinkMacSystemFont"/>
              </a:rPr>
              <a:t>A</a:t>
            </a:r>
            <a:r>
              <a:rPr lang="it-IT" sz="1800" b="0" i="0" dirty="0">
                <a:solidFill>
                  <a:srgbClr val="212121"/>
                </a:solidFill>
                <a:effectLst/>
                <a:latin typeface="BlinkMacSystemFont"/>
              </a:rPr>
              <a:t>ltre cause di revisione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E734789-1ABB-B1CE-C2B4-124CF1D18239}"/>
              </a:ext>
            </a:extLst>
          </p:cNvPr>
          <p:cNvSpPr/>
          <p:nvPr/>
        </p:nvSpPr>
        <p:spPr>
          <a:xfrm>
            <a:off x="369651" y="2402733"/>
            <a:ext cx="6459166" cy="4766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A0467-5319-D616-0970-2812B4966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E8D0B4C-6828-479A-8550-CF60175D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85" r="22354"/>
          <a:stretch/>
        </p:blipFill>
        <p:spPr>
          <a:xfrm>
            <a:off x="48034" y="4277859"/>
            <a:ext cx="1381932" cy="25801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F89DD6-8556-79AD-8870-60E96165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949" y="784798"/>
            <a:ext cx="8669496" cy="6068646"/>
          </a:xfrm>
          <a:prstGeom prst="rect">
            <a:avLst/>
          </a:prstGeom>
        </p:spPr>
      </p:pic>
      <p:pic>
        <p:nvPicPr>
          <p:cNvPr id="10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B642BC4-54BB-B083-489F-614731C74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C3DB4DA-3036-C51A-FB89-DE1F3B3A3F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C5EC80A-CBC0-8B15-36CB-D0CD84189767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77DFABA3-812B-FC10-CA71-BBE7F3D308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B56072-DF9A-1083-DBC8-0080258FBF95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0F0659-7DAD-0C8B-B657-7A5F1933F760}"/>
              </a:ext>
            </a:extLst>
          </p:cNvPr>
          <p:cNvSpPr txBox="1"/>
          <p:nvPr/>
        </p:nvSpPr>
        <p:spPr>
          <a:xfrm>
            <a:off x="4255345" y="2078912"/>
            <a:ext cx="36807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B55429"/>
                </a:solidFill>
              </a:rPr>
              <a:t>MALASSORBIMENTO</a:t>
            </a:r>
          </a:p>
          <a:p>
            <a:pPr algn="ctr"/>
            <a:r>
              <a:rPr lang="it-IT" b="1" dirty="0"/>
              <a:t>dopo chirurgia bariatrica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DCDE75E-7DC8-47BF-8C60-5D05F3AD8355}"/>
              </a:ext>
            </a:extLst>
          </p:cNvPr>
          <p:cNvSpPr txBox="1"/>
          <p:nvPr/>
        </p:nvSpPr>
        <p:spPr>
          <a:xfrm>
            <a:off x="1127125" y="3649394"/>
            <a:ext cx="3376781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Restaurazione ad anatomia normale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C78D7F-0AD0-F4A0-2B05-E00F666FCF10}"/>
              </a:ext>
            </a:extLst>
          </p:cNvPr>
          <p:cNvSpPr txBox="1"/>
          <p:nvPr/>
        </p:nvSpPr>
        <p:spPr>
          <a:xfrm>
            <a:off x="7777618" y="3649394"/>
            <a:ext cx="325258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Conversione ad altra procedura</a:t>
            </a:r>
          </a:p>
        </p:txBody>
      </p:sp>
    </p:spTree>
    <p:extLst>
      <p:ext uri="{BB962C8B-B14F-4D97-AF65-F5344CB8AC3E}">
        <p14:creationId xmlns:p14="http://schemas.microsoft.com/office/powerpoint/2010/main" val="3421412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52EF2-7AF9-353A-4E4D-EE6E656B7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490FB-EB2F-3AE9-2F0A-762B1ED7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156589"/>
            <a:ext cx="10341785" cy="2263807"/>
          </a:xfrm>
        </p:spPr>
        <p:txBody>
          <a:bodyPr>
            <a:normAutofit fontScale="92500" lnSpcReduction="10000"/>
          </a:bodyPr>
          <a:lstStyle/>
          <a:p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RYGB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procedura di revisione più eseguita (109;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54%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), seguita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dall'allungamento dell'arto </a:t>
            </a:r>
            <a:r>
              <a:rPr lang="it-IT" sz="2000" b="1" i="0" dirty="0" err="1">
                <a:solidFill>
                  <a:srgbClr val="212121"/>
                </a:solidFill>
                <a:effectLst/>
                <a:latin typeface="BlinkMacSystemFont"/>
              </a:rPr>
              <a:t>bilio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-pancreatico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 (19;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9,4%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) e dal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ripristino dell'anatomia normale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(19;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9,4%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)</a:t>
            </a:r>
          </a:p>
          <a:p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Esiste un </a:t>
            </a: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tasso di revisione accettabile dopo OAGB</a:t>
            </a:r>
            <a:r>
              <a:rPr lang="it-IT" sz="2000" dirty="0">
                <a:solidFill>
                  <a:srgbClr val="B55429"/>
                </a:solidFill>
                <a:latin typeface="BlinkMacSystemFont"/>
              </a:rPr>
              <a:t> (181/8676=2,08%)</a:t>
            </a:r>
          </a:p>
          <a:p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La c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onversione a RYGB rappresenta la scelta più frequente </a:t>
            </a: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se si considerano tutte le cause di revisione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 (GERD, Weight </a:t>
            </a:r>
            <a:r>
              <a:rPr lang="it-IT" sz="2000" b="0" i="0" dirty="0" err="1">
                <a:solidFill>
                  <a:srgbClr val="212121"/>
                </a:solidFill>
                <a:effectLst/>
                <a:latin typeface="BlinkMacSystemFont"/>
              </a:rPr>
              <a:t>Regain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)</a:t>
            </a: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In caso di </a:t>
            </a:r>
            <a:r>
              <a:rPr lang="it-IT" sz="2000" dirty="0">
                <a:solidFill>
                  <a:srgbClr val="B55429"/>
                </a:solidFill>
                <a:latin typeface="BlinkMacSystemFont"/>
              </a:rPr>
              <a:t>malassorbimento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 il ripristino dell’anatomia normale risulta la scelta più adeguata</a:t>
            </a:r>
            <a:endParaRPr lang="it-IT" sz="20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endParaRPr lang="it-IT" sz="2000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DA7E504-C3E9-1494-802F-CC0DDC583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E8A0A34-BBF1-E30A-D26D-051473A378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DD1122D-E128-0130-4714-04C35FA79078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9ADAC897-2474-6A31-DACF-1D07B6FC90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0ECE44-0FAE-09B7-E0E0-4EF90009A796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68BDF4-BCD7-949A-0755-2A269E9E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494"/>
          <a:stretch/>
        </p:blipFill>
        <p:spPr>
          <a:xfrm>
            <a:off x="2633865" y="3570426"/>
            <a:ext cx="6924269" cy="31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91FC-2B4C-8DFE-E152-EDD1A314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FE349DE4-A033-8E9F-8DB2-C1FC444A272E}"/>
              </a:ext>
            </a:extLst>
          </p:cNvPr>
          <p:cNvSpPr/>
          <p:nvPr/>
        </p:nvSpPr>
        <p:spPr>
          <a:xfrm>
            <a:off x="3084939" y="3204903"/>
            <a:ext cx="4841007" cy="25962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F3CD7B5-7356-EDCC-5B19-09199C28B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B664921-4E24-A1CF-788A-C43DE547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B7A731C-974A-1F31-C766-5469AC347BF1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94427179-5E08-9BDC-BC65-6229A2442A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616F42-4006-C2B8-4632-95EAB691D4F6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8C5EB4C-DD46-B131-9616-9D6CDF92888B}"/>
              </a:ext>
            </a:extLst>
          </p:cNvPr>
          <p:cNvSpPr txBox="1"/>
          <p:nvPr/>
        </p:nvSpPr>
        <p:spPr>
          <a:xfrm>
            <a:off x="5896327" y="1800316"/>
            <a:ext cx="4138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B55429"/>
                </a:solidFill>
              </a:rPr>
              <a:t>MALASSORBIMENTO</a:t>
            </a:r>
            <a:endParaRPr lang="it-IT" sz="2700" b="1" dirty="0">
              <a:solidFill>
                <a:srgbClr val="B55429"/>
              </a:solidFill>
            </a:endParaRPr>
          </a:p>
          <a:p>
            <a:pPr algn="ctr"/>
            <a:r>
              <a:rPr lang="it-IT" b="1" dirty="0"/>
              <a:t>dopo chirurgia bariatrica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27A718-DDDA-CEC4-A65A-D9D5502567E8}"/>
              </a:ext>
            </a:extLst>
          </p:cNvPr>
          <p:cNvSpPr txBox="1"/>
          <p:nvPr/>
        </p:nvSpPr>
        <p:spPr>
          <a:xfrm>
            <a:off x="160000" y="927435"/>
            <a:ext cx="409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B55429"/>
                </a:solidFill>
                <a:latin typeface="Brush Script MT" panose="03060802040406070304" pitchFamily="66" charset="0"/>
              </a:rPr>
              <a:t>Let’s</a:t>
            </a:r>
            <a:r>
              <a:rPr lang="it-IT" sz="3200" dirty="0">
                <a:solidFill>
                  <a:srgbClr val="B55429"/>
                </a:solidFill>
                <a:latin typeface="Brush Script MT" panose="03060802040406070304" pitchFamily="66" charset="0"/>
              </a:rPr>
              <a:t> talk about…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D84EA8F-1DA2-C504-801B-4E95BF93B9D8}"/>
              </a:ext>
            </a:extLst>
          </p:cNvPr>
          <p:cNvCxnSpPr/>
          <p:nvPr/>
        </p:nvCxnSpPr>
        <p:spPr>
          <a:xfrm>
            <a:off x="0" y="1512210"/>
            <a:ext cx="396888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899761DF-7DA4-11EC-B989-5BDA11533AB9}"/>
              </a:ext>
            </a:extLst>
          </p:cNvPr>
          <p:cNvSpPr/>
          <p:nvPr/>
        </p:nvSpPr>
        <p:spPr>
          <a:xfrm rot="8117374">
            <a:off x="2708395" y="3032660"/>
            <a:ext cx="424973" cy="978408"/>
          </a:xfrm>
          <a:prstGeom prst="downArrow">
            <a:avLst>
              <a:gd name="adj1" fmla="val 39335"/>
              <a:gd name="adj2" fmla="val 48012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A7EA1-C7BA-1F9A-5241-3BC859B27724}"/>
              </a:ext>
            </a:extLst>
          </p:cNvPr>
          <p:cNvSpPr txBox="1"/>
          <p:nvPr/>
        </p:nvSpPr>
        <p:spPr>
          <a:xfrm>
            <a:off x="8719092" y="4012938"/>
            <a:ext cx="325258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Conversione ad altra procedura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8B0701-45B0-E9A5-39BB-AF67275E99A8}"/>
              </a:ext>
            </a:extLst>
          </p:cNvPr>
          <p:cNvSpPr txBox="1"/>
          <p:nvPr/>
        </p:nvSpPr>
        <p:spPr>
          <a:xfrm>
            <a:off x="296051" y="2085904"/>
            <a:ext cx="3376781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Restaurazione ad anatomia normale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9374731-939B-6CD8-8BAB-A485A242EF29}"/>
              </a:ext>
            </a:extLst>
          </p:cNvPr>
          <p:cNvSpPr/>
          <p:nvPr/>
        </p:nvSpPr>
        <p:spPr>
          <a:xfrm>
            <a:off x="6499265" y="4047674"/>
            <a:ext cx="874587" cy="9193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BE829290-B78A-8920-503C-F4D9099F0EB7}"/>
              </a:ext>
            </a:extLst>
          </p:cNvPr>
          <p:cNvSpPr/>
          <p:nvPr/>
        </p:nvSpPr>
        <p:spPr>
          <a:xfrm rot="16200000">
            <a:off x="7753275" y="4013812"/>
            <a:ext cx="424973" cy="978408"/>
          </a:xfrm>
          <a:prstGeom prst="downArrow">
            <a:avLst>
              <a:gd name="adj1" fmla="val 39335"/>
              <a:gd name="adj2" fmla="val 48012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10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C6507-5F41-ECF4-E838-415FA4E46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B1737-4FEF-07F5-DD28-F8D75D7B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53" y="1096792"/>
            <a:ext cx="9048007" cy="563041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b="1" i="0" dirty="0">
                <a:solidFill>
                  <a:srgbClr val="B55429"/>
                </a:solidFill>
                <a:effectLst/>
                <a:latin typeface="BlinkMacSystemFont"/>
              </a:rPr>
              <a:t>Conclusioni e raccomandazioni pratiche: 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/>
              <a:t>Valutazione multidisciplinare</a:t>
            </a:r>
            <a:r>
              <a:rPr lang="it-IT" sz="20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Chirurgo bariatrico esperto, nutrizionista, internista, gastroenterologo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Essenziale prima di decidere la strategia definitiva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Importanza della </a:t>
            </a:r>
            <a:r>
              <a:rPr lang="it-IT" sz="1600" dirty="0">
                <a:solidFill>
                  <a:srgbClr val="B55429"/>
                </a:solidFill>
              </a:rPr>
              <a:t>correzione nutrizionale </a:t>
            </a:r>
            <a:r>
              <a:rPr lang="it-IT" sz="1600" dirty="0" err="1">
                <a:solidFill>
                  <a:srgbClr val="B55429"/>
                </a:solidFill>
              </a:rPr>
              <a:t>pre</a:t>
            </a:r>
            <a:r>
              <a:rPr lang="it-IT" sz="1600" dirty="0">
                <a:solidFill>
                  <a:srgbClr val="B55429"/>
                </a:solidFill>
              </a:rPr>
              <a:t>-operatoria</a:t>
            </a:r>
          </a:p>
          <a:p>
            <a:pPr marL="457200" lvl="1" indent="0">
              <a:buNone/>
            </a:pPr>
            <a:endParaRPr lang="it-IT" sz="1800" b="1" dirty="0"/>
          </a:p>
          <a:p>
            <a:pPr marL="342900" indent="-342900">
              <a:buFont typeface="+mj-lt"/>
              <a:buAutoNum type="arabicPeriod" startAt="2"/>
            </a:pPr>
            <a:r>
              <a:rPr lang="it-IT" sz="2000" b="1" dirty="0"/>
              <a:t>Se</a:t>
            </a:r>
            <a:r>
              <a:rPr lang="it-IT" sz="2000" dirty="0"/>
              <a:t> </a:t>
            </a:r>
            <a:r>
              <a:rPr lang="it-IT" sz="2000" b="1" dirty="0"/>
              <a:t>malnutrizione severa e intestino residuo molto corto</a:t>
            </a:r>
            <a:r>
              <a:rPr lang="it-IT" sz="2000" dirty="0"/>
              <a:t> → 			Opzione: </a:t>
            </a:r>
            <a:r>
              <a:rPr lang="it-IT" sz="2000" b="1" dirty="0">
                <a:solidFill>
                  <a:srgbClr val="B55429"/>
                </a:solidFill>
              </a:rPr>
              <a:t>Restaurazione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B55429"/>
                </a:solidFill>
              </a:rPr>
              <a:t>ad anatomia normale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Ripristino del transito e dell'assorbimento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Rischio operatorio più elevato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Aumentato rischio di </a:t>
            </a:r>
            <a:r>
              <a:rPr lang="it-IT" sz="1600" dirty="0">
                <a:solidFill>
                  <a:srgbClr val="B55429"/>
                </a:solidFill>
              </a:rPr>
              <a:t>Weight </a:t>
            </a:r>
            <a:r>
              <a:rPr lang="it-IT" sz="1600" dirty="0" err="1">
                <a:solidFill>
                  <a:srgbClr val="B55429"/>
                </a:solidFill>
              </a:rPr>
              <a:t>Regain</a:t>
            </a:r>
            <a:endParaRPr lang="it-IT" sz="1600" dirty="0">
              <a:solidFill>
                <a:srgbClr val="B55429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it-IT" sz="1800" b="1" dirty="0"/>
          </a:p>
          <a:p>
            <a:pPr marL="342900" indent="-342900">
              <a:buFont typeface="+mj-lt"/>
              <a:buAutoNum type="arabicPeriod" startAt="3"/>
            </a:pPr>
            <a:r>
              <a:rPr lang="it-IT" sz="2000" b="1" dirty="0"/>
              <a:t>In caso di anatomia favorevole e buone condizioni cliniche del paziente </a:t>
            </a:r>
            <a:r>
              <a:rPr lang="it-IT" sz="2000" dirty="0"/>
              <a:t>→ 	Opzione: </a:t>
            </a:r>
            <a:r>
              <a:rPr lang="it-IT" sz="2000" b="1" dirty="0">
                <a:solidFill>
                  <a:srgbClr val="B55429"/>
                </a:solidFill>
              </a:rPr>
              <a:t>Conversione ad altra procedura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Allungamento common </a:t>
            </a:r>
            <a:r>
              <a:rPr lang="it-IT" sz="1600" dirty="0" err="1"/>
              <a:t>channel</a:t>
            </a:r>
            <a:r>
              <a:rPr lang="it-IT" sz="1600" dirty="0"/>
              <a:t>, conversione ad RYGB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Risoluzione del malassorbimento preservando alcuni </a:t>
            </a:r>
            <a:r>
              <a:rPr lang="it-IT" sz="1600" dirty="0">
                <a:solidFill>
                  <a:srgbClr val="B55429"/>
                </a:solidFill>
              </a:rPr>
              <a:t>benefici metabolici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1600" dirty="0"/>
              <a:t>Ridotto rischio di Weight </a:t>
            </a:r>
            <a:r>
              <a:rPr lang="it-IT" sz="1600" dirty="0" err="1"/>
              <a:t>Regain</a:t>
            </a:r>
            <a:endParaRPr 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CD9AB1-1471-9325-524A-F097CA54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B2AFC53-3577-F82C-BF1B-AC72B2F26624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C6702A7E-D228-0A47-3378-6101D1F05F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14831C-043F-F00A-2FAE-A6973254740D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C81D6A5-12F0-4118-117C-AC54AC05A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496" y="1233701"/>
            <a:ext cx="2564651" cy="157213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FAFD725-F083-2675-13E6-9FA05F1BC1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8097" b="50000"/>
          <a:stretch/>
        </p:blipFill>
        <p:spPr>
          <a:xfrm>
            <a:off x="9395067" y="2805832"/>
            <a:ext cx="2449873" cy="18594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646BAA-54E3-4A33-C61A-F0FE1128F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009" y="4823722"/>
            <a:ext cx="1246275" cy="18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8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EE7ED-810D-540D-AE30-26BA963A8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EAC04-60DD-CA3C-87ED-6F4EC4EB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140" y="379021"/>
            <a:ext cx="5732834" cy="2848482"/>
          </a:xfrm>
          <a:ln w="28575">
            <a:solidFill>
              <a:srgbClr val="B55429"/>
            </a:solidFill>
          </a:ln>
        </p:spPr>
        <p:txBody>
          <a:bodyPr>
            <a:noAutofit/>
          </a:bodyPr>
          <a:lstStyle/>
          <a:p>
            <a:r>
              <a:rPr lang="it-IT" sz="3600" dirty="0">
                <a:latin typeface="Amasis MT Pro" panose="020F0502020204030204" pitchFamily="18" charset="0"/>
              </a:rPr>
              <a:t>Malassorbimento dopo chirurgia bariatrica: restaurazione ad anatomia normale o conversione ad altra procedura?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8950C3-BCD3-FD7D-F5C5-022CC7BF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557" y="3800043"/>
            <a:ext cx="4572000" cy="1493196"/>
          </a:xfrm>
        </p:spPr>
        <p:txBody>
          <a:bodyPr>
            <a:normAutofit lnSpcReduction="10000"/>
          </a:bodyPr>
          <a:lstStyle/>
          <a:p>
            <a:r>
              <a:rPr lang="it-IT" sz="5400" dirty="0">
                <a:latin typeface="Brush Script MT" panose="03060802040406070304" pitchFamily="66" charset="0"/>
              </a:rPr>
              <a:t>Grazie per l’attenzione</a:t>
            </a:r>
            <a:endParaRPr lang="it-IT" sz="5400" dirty="0">
              <a:solidFill>
                <a:srgbClr val="B55429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FAE3CF-9979-9C5C-A748-DB788BE7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7908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097D8E3-9036-6682-14FA-BD4674D7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298" y="5865779"/>
            <a:ext cx="2225233" cy="658425"/>
          </a:xfrm>
          <a:prstGeom prst="rect">
            <a:avLst/>
          </a:prstGeom>
        </p:spPr>
      </p:pic>
      <p:pic>
        <p:nvPicPr>
          <p:cNvPr id="1026" name="Picture 2" descr="SICOB - Società Italiana di Chirurgia dell'OBesità e delle malattie  metaboliche">
            <a:extLst>
              <a:ext uri="{FF2B5EF4-FFF2-40B4-BE49-F238E27FC236}">
                <a16:creationId xmlns:a16="http://schemas.microsoft.com/office/drawing/2014/main" id="{DB94CD94-8F65-D1A4-F70A-AEFD8BD2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67" y="5855326"/>
            <a:ext cx="4451184" cy="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1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BE4D4-9568-B5AF-17AD-2D6E7BA24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AC71B6B-0F22-CC0C-75EA-477BC455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85" r="22354"/>
          <a:stretch/>
        </p:blipFill>
        <p:spPr>
          <a:xfrm>
            <a:off x="48034" y="4277859"/>
            <a:ext cx="1381932" cy="2580141"/>
          </a:xfrm>
          <a:prstGeom prst="rect">
            <a:avLst/>
          </a:prstGeom>
        </p:spPr>
      </p:pic>
      <p:pic>
        <p:nvPicPr>
          <p:cNvPr id="10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CF0B460-F3D2-2A22-1129-54AFEFAEC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62C97AD-2FFA-EE92-0A31-2E4D0E0B16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C19FDAB-B630-01BA-3E2D-FF224068E786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6F1AED38-85E6-9E3E-2CFD-7A7E2D37AE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863554-B3AD-63F6-C792-F2E48B0DBFE9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2279AD-1631-47B7-FB14-9A1C11637112}"/>
              </a:ext>
            </a:extLst>
          </p:cNvPr>
          <p:cNvSpPr txBox="1"/>
          <p:nvPr/>
        </p:nvSpPr>
        <p:spPr>
          <a:xfrm>
            <a:off x="4255345" y="2078912"/>
            <a:ext cx="36807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>
                <a:solidFill>
                  <a:srgbClr val="B55429"/>
                </a:solidFill>
              </a:rPr>
              <a:t>MALASSORBIMENTO</a:t>
            </a:r>
          </a:p>
          <a:p>
            <a:pPr algn="ctr"/>
            <a:r>
              <a:rPr lang="it-IT" b="1" dirty="0"/>
              <a:t>dopo chirurgia bariatrica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6CF86F-A7EC-BE9D-825A-A96BE8E977A5}"/>
              </a:ext>
            </a:extLst>
          </p:cNvPr>
          <p:cNvSpPr txBox="1"/>
          <p:nvPr/>
        </p:nvSpPr>
        <p:spPr>
          <a:xfrm>
            <a:off x="4407306" y="4383831"/>
            <a:ext cx="3376781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Restaurazione ad anatomia normale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F23529-D3B3-CEA8-3488-FEB3AA5588B1}"/>
              </a:ext>
            </a:extLst>
          </p:cNvPr>
          <p:cNvSpPr txBox="1"/>
          <p:nvPr/>
        </p:nvSpPr>
        <p:spPr>
          <a:xfrm>
            <a:off x="160000" y="927435"/>
            <a:ext cx="409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B55429"/>
                </a:solidFill>
                <a:latin typeface="Brush Script MT" panose="03060802040406070304" pitchFamily="66" charset="0"/>
              </a:rPr>
              <a:t>Let’s</a:t>
            </a:r>
            <a:r>
              <a:rPr lang="it-IT" sz="3200" dirty="0">
                <a:solidFill>
                  <a:srgbClr val="B55429"/>
                </a:solidFill>
                <a:latin typeface="Brush Script MT" panose="03060802040406070304" pitchFamily="66" charset="0"/>
              </a:rPr>
              <a:t> talk about…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06399A0-6514-5AC6-87C4-41DE3E2BB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30" y="2021874"/>
            <a:ext cx="4138472" cy="215276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79433D0-BFBE-CA1A-EEAA-1FFAA74949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8596" b="50000"/>
          <a:stretch/>
        </p:blipFill>
        <p:spPr>
          <a:xfrm>
            <a:off x="9242775" y="4050110"/>
            <a:ext cx="2420690" cy="1859439"/>
          </a:xfrm>
          <a:prstGeom prst="rect">
            <a:avLst/>
          </a:prstGeom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18CAF1E-3275-6DE1-369F-759C9F251667}"/>
              </a:ext>
            </a:extLst>
          </p:cNvPr>
          <p:cNvCxnSpPr/>
          <p:nvPr/>
        </p:nvCxnSpPr>
        <p:spPr>
          <a:xfrm>
            <a:off x="0" y="1512210"/>
            <a:ext cx="396888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1B9A90B4-AC2F-418A-D261-1B72F626A24E}"/>
              </a:ext>
            </a:extLst>
          </p:cNvPr>
          <p:cNvSpPr/>
          <p:nvPr/>
        </p:nvSpPr>
        <p:spPr>
          <a:xfrm>
            <a:off x="5274787" y="3071702"/>
            <a:ext cx="1641817" cy="978408"/>
          </a:xfrm>
          <a:prstGeom prst="downArrow">
            <a:avLst>
              <a:gd name="adj1" fmla="val 39335"/>
              <a:gd name="adj2" fmla="val 48012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137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40339-8389-2B14-3A1F-B3BD71CAE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C82D60-C344-EE34-5E0B-A54324E0E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280" y="4103151"/>
            <a:ext cx="10078819" cy="2278194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sz="2000" b="1" i="0" dirty="0">
                <a:solidFill>
                  <a:srgbClr val="B55429"/>
                </a:solidFill>
                <a:effectLst/>
                <a:latin typeface="BlinkMacSystemFont"/>
              </a:rPr>
              <a:t>Obiettivi: 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	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A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nalizzare le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indicazioni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, le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tecniche chirurgiche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e gli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esiti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 della </a:t>
            </a: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restaurazione 		ad anatomia normale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dopo un intervento chirurgico per malassorbimento </a:t>
            </a:r>
          </a:p>
          <a:p>
            <a:pPr algn="l">
              <a:buNone/>
            </a:pPr>
            <a:endParaRPr lang="it-IT" sz="2000" b="0" dirty="0">
              <a:solidFill>
                <a:srgbClr val="212121"/>
              </a:solidFill>
              <a:latin typeface="BlinkMacSystemFont"/>
            </a:endParaRPr>
          </a:p>
          <a:p>
            <a:pPr algn="l">
              <a:buNone/>
            </a:pPr>
            <a:r>
              <a:rPr lang="it-IT" sz="2000" b="0" dirty="0">
                <a:solidFill>
                  <a:srgbClr val="212121"/>
                </a:solidFill>
                <a:latin typeface="BlinkMacSystemFont"/>
              </a:rPr>
              <a:t>A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nalisi retrospettiva monocentrica </a:t>
            </a:r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pPr algn="l">
              <a:buNone/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Revisione sistematica della letteratura sulla </a:t>
            </a: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restaurazione ad anatomia normale dopo chirurgia bariatrica malassorbitiva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33DF284-2DCD-C5FD-EA7A-736047219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C8FA598-A9E8-D688-DE3D-72A8B8B7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DF070B6-4156-4D18-384F-371018BBA61E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31E881F5-0A5D-CBC6-5343-2199F11FF4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F5CA6F-F6F9-8F8A-8D3D-64BA2D2A7B76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36DFA4B-92D2-91D5-CDB6-26F5BFE8C7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012" b="3643"/>
          <a:stretch/>
        </p:blipFill>
        <p:spPr>
          <a:xfrm>
            <a:off x="1140720" y="1177047"/>
            <a:ext cx="5636871" cy="2422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23CE668-8411-0918-132F-213004558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956" y="1219480"/>
            <a:ext cx="1415299" cy="19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4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BC039-E740-FD3B-76DA-AFFCE4D54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5C15D47-6307-67B3-8719-26D0417B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C4CE8B-F0B0-E177-BD9C-4D1E54DC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0F6F3DC-B600-4DF5-5ECE-8FF399FC811F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EAE6D714-7942-E983-BA8F-49163814B1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C80B57-2F4B-3A74-F48E-71D290509F06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7565A73-675A-04FB-0F4B-C7AFD69B7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749" y="3142034"/>
            <a:ext cx="5846360" cy="371596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E6575AD-021E-66D7-023F-9485933D9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3395"/>
          <a:stretch/>
        </p:blipFill>
        <p:spPr>
          <a:xfrm>
            <a:off x="1140720" y="1138062"/>
            <a:ext cx="5636871" cy="178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83E6CF-2D92-50BC-BD86-4C38E66A13FB}"/>
              </a:ext>
            </a:extLst>
          </p:cNvPr>
          <p:cNvSpPr txBox="1"/>
          <p:nvPr/>
        </p:nvSpPr>
        <p:spPr>
          <a:xfrm>
            <a:off x="592727" y="4459862"/>
            <a:ext cx="1878097" cy="830997"/>
          </a:xfrm>
          <a:prstGeom prst="rect">
            <a:avLst/>
          </a:prstGeom>
          <a:noFill/>
          <a:ln>
            <a:solidFill>
              <a:srgbClr val="B55429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212121"/>
                </a:solidFill>
                <a:latin typeface="BlinkMacSystemFont"/>
              </a:rPr>
              <a:t>T</a:t>
            </a:r>
            <a:r>
              <a:rPr lang="it-IT" sz="2400" b="1" i="0" dirty="0">
                <a:solidFill>
                  <a:srgbClr val="212121"/>
                </a:solidFill>
                <a:effectLst/>
                <a:latin typeface="BlinkMacSystemFont"/>
              </a:rPr>
              <a:t>ecniche chirurgiche </a:t>
            </a:r>
            <a:endParaRPr lang="it-IT" sz="2400" b="1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130E12BB-96DC-98A4-0B62-71144F52D50F}"/>
              </a:ext>
            </a:extLst>
          </p:cNvPr>
          <p:cNvSpPr/>
          <p:nvPr/>
        </p:nvSpPr>
        <p:spPr>
          <a:xfrm>
            <a:off x="2597285" y="4695398"/>
            <a:ext cx="916003" cy="359923"/>
          </a:xfrm>
          <a:prstGeom prst="rightArrow">
            <a:avLst/>
          </a:prstGeom>
          <a:solidFill>
            <a:srgbClr val="B554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4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CE2B9-0598-AE21-5BF0-3E356500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38EBA6-C0D1-817A-AD15-FAEC8804A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25" y="1235416"/>
            <a:ext cx="10059684" cy="5058380"/>
          </a:xfrm>
        </p:spPr>
        <p:txBody>
          <a:bodyPr>
            <a:normAutofit/>
          </a:bodyPr>
          <a:lstStyle/>
          <a:p>
            <a:r>
              <a:rPr lang="it-IT" sz="2000" i="0" dirty="0">
                <a:solidFill>
                  <a:srgbClr val="B55429"/>
                </a:solidFill>
                <a:effectLst/>
                <a:latin typeface="BlinkMacSystemFont"/>
              </a:rPr>
              <a:t>19 pazienti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sono stati sottoposti a restaurazione ad anatomia normale dopo un intervento chirurgico per malassorbimento (15 bypass gastrici Roux-en-Y, 4 bypass </a:t>
            </a:r>
            <a:r>
              <a:rPr lang="it-IT" sz="2000" b="0" i="0" dirty="0" err="1">
                <a:solidFill>
                  <a:srgbClr val="212121"/>
                </a:solidFill>
                <a:effectLst/>
                <a:latin typeface="BlinkMacSystemFont"/>
              </a:rPr>
              <a:t>digiunoileali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)</a:t>
            </a: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I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ndicazioni principali: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srgbClr val="212121"/>
                </a:solidFill>
                <a:latin typeface="BlinkMacSystemFont"/>
              </a:rPr>
              <a:t>M</a:t>
            </a:r>
            <a:r>
              <a:rPr lang="it-IT" sz="1700" b="1" i="0" dirty="0">
                <a:solidFill>
                  <a:srgbClr val="212121"/>
                </a:solidFill>
                <a:effectLst/>
                <a:latin typeface="BlinkMacSystemFont"/>
              </a:rPr>
              <a:t>alnutrizione</a:t>
            </a:r>
            <a:r>
              <a:rPr lang="it-IT" sz="1700" b="0" i="0" dirty="0">
                <a:solidFill>
                  <a:srgbClr val="212121"/>
                </a:solidFill>
                <a:effectLst/>
                <a:latin typeface="BlinkMacSystemFont"/>
              </a:rPr>
              <a:t> (53%) con diarrea intrattabile (42%) </a:t>
            </a:r>
            <a:endParaRPr lang="it-IT" sz="1700" dirty="0">
              <a:solidFill>
                <a:srgbClr val="212121"/>
              </a:solidFill>
              <a:latin typeface="BlinkMacSystemFon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1700" b="1" i="0" dirty="0">
                <a:solidFill>
                  <a:srgbClr val="212121"/>
                </a:solidFill>
                <a:effectLst/>
                <a:latin typeface="BlinkMacSystemFont"/>
              </a:rPr>
              <a:t>Sindrome da dumping </a:t>
            </a:r>
            <a:r>
              <a:rPr lang="it-IT" sz="1700" b="0" i="0" dirty="0">
                <a:solidFill>
                  <a:srgbClr val="212121"/>
                </a:solidFill>
                <a:effectLst/>
                <a:latin typeface="BlinkMacSystemFont"/>
              </a:rPr>
              <a:t>(37%)</a:t>
            </a:r>
          </a:p>
          <a:p>
            <a:endParaRPr lang="it-IT" sz="20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Ad eccezione di 4 pazienti persi durante il follow-up, </a:t>
            </a: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tutti i pazienti hanno avuto un miglioramento/risoluzione dei sintomi</a:t>
            </a:r>
            <a:endParaRPr lang="it-IT" sz="20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U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n paziente ha richiesto un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ulteriore intervento di perdita di peso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(Sleeve </a:t>
            </a:r>
            <a:r>
              <a:rPr lang="it-IT" sz="2000" b="0" i="0" dirty="0" err="1">
                <a:solidFill>
                  <a:srgbClr val="212121"/>
                </a:solidFill>
                <a:effectLst/>
                <a:latin typeface="BlinkMacSystemFont"/>
              </a:rPr>
              <a:t>Gastrectomy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) </a:t>
            </a: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BMI mediano </a:t>
            </a:r>
            <a:r>
              <a:rPr lang="it-IT" sz="2000" dirty="0" err="1">
                <a:solidFill>
                  <a:srgbClr val="212121"/>
                </a:solidFill>
                <a:latin typeface="BlinkMacSystemFont"/>
              </a:rPr>
              <a:t>pre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-operatorio 23 kg/m</a:t>
            </a:r>
            <a:r>
              <a:rPr lang="it-IT" sz="2000" baseline="30000" dirty="0">
                <a:solidFill>
                  <a:srgbClr val="212121"/>
                </a:solidFill>
                <a:latin typeface="BlinkMacSystemFont"/>
              </a:rPr>
              <a:t>2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;  28 kg/m</a:t>
            </a:r>
            <a:r>
              <a:rPr lang="it-IT" sz="2000" baseline="30000" dirty="0">
                <a:solidFill>
                  <a:srgbClr val="212121"/>
                </a:solidFill>
                <a:latin typeface="BlinkMacSystemFont"/>
              </a:rPr>
              <a:t>2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 dopo la reversione (follow-up a 6 mesi)</a:t>
            </a:r>
          </a:p>
          <a:p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M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orbilità postoperatoria: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53%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, una complicanza maggiore (necessario reintervento)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 D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ata la complessità chirurgica e la conseguente morbilità postoperatoria, </a:t>
            </a:r>
            <a:r>
              <a:rPr lang="it-IT" sz="2000" b="1" i="0" dirty="0">
                <a:solidFill>
                  <a:srgbClr val="B55429"/>
                </a:solidFill>
                <a:effectLst/>
                <a:latin typeface="BlinkMacSystemFont"/>
              </a:rPr>
              <a:t>un'attenta selezione dei pazienti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è essenziale per garantire un esito postoperatorio favorevole</a:t>
            </a:r>
          </a:p>
          <a:p>
            <a:endParaRPr lang="it-IT" dirty="0"/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FF13692E-7BBB-B8F8-B9AA-07B965F24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9917044" y="6197607"/>
            <a:ext cx="2226316" cy="6603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1578D3B-99C8-7BB5-8E12-0A945A683B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B4E1629-E8BE-FF0D-7BF5-48AA364908BF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5E042AD8-460E-EB11-9FCC-38E2C1046B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1D7B7C-7024-1C8F-81DD-7CA60E830F8E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DFF5A75-0D2E-E593-08D8-DA5C08BF3B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980" r="12989"/>
          <a:stretch/>
        </p:blipFill>
        <p:spPr>
          <a:xfrm>
            <a:off x="10788935" y="4099663"/>
            <a:ext cx="1287295" cy="18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677E2-45C4-DD29-ED2D-C997AF581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1E38703-D4FF-0541-645F-FED440DE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5" r="39343"/>
          <a:stretch/>
        </p:blipFill>
        <p:spPr>
          <a:xfrm>
            <a:off x="4965770" y="3863041"/>
            <a:ext cx="5285360" cy="275139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5C02ED-EF6A-7AB6-ACAE-34410562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81" y="3638944"/>
            <a:ext cx="3534486" cy="3075170"/>
          </a:xfrm>
          <a:ln>
            <a:solidFill>
              <a:srgbClr val="B55429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Studio retrospettivo internazionale multicentrico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48 casi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di ripristino dell’anatomia normale dopo RYGB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Interventi eseguiti tra il 2010 e il 2024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Follow-up ad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1 anno dopo l'intervento</a:t>
            </a:r>
          </a:p>
        </p:txBody>
      </p:sp>
      <p:pic>
        <p:nvPicPr>
          <p:cNvPr id="4" name="Segnaposto contenuto 9" descr="Immagine che contiene schermata, test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D9458E5-3FEF-D534-3584-EC9DD0BFF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3" b="36274"/>
          <a:stretch/>
        </p:blipFill>
        <p:spPr>
          <a:xfrm>
            <a:off x="10377443" y="854907"/>
            <a:ext cx="1714038" cy="508436"/>
          </a:xfrm>
          <a:prstGeom prst="rect">
            <a:avLst/>
          </a:prstGeom>
          <a:ln>
            <a:solidFill>
              <a:srgbClr val="B55429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38999D2-97C7-FC26-63CE-C7A5F7BE8D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4E270BF-1717-AED3-AE47-EF75A80898B5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107908CC-507B-DA46-7C83-7EFCB95FCB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0C1DCD-4C52-5AD8-3A57-3437C29D6CFC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CAE7D3F-B58D-CD95-D146-22C0DAB28D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" b="2540"/>
          <a:stretch/>
        </p:blipFill>
        <p:spPr>
          <a:xfrm>
            <a:off x="1139496" y="1388416"/>
            <a:ext cx="6389713" cy="205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2F8B9DE-03B6-F0F1-0F8C-7B7BE88A56E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5937"/>
          <a:stretch/>
        </p:blipFill>
        <p:spPr>
          <a:xfrm>
            <a:off x="10148063" y="3801762"/>
            <a:ext cx="1961384" cy="27495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2126893-B9AC-26CA-1E28-6240E39F4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0801" y="1443523"/>
            <a:ext cx="1494076" cy="19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506F5-4A5E-F15A-A52E-461984B29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CB89C3-498F-91A5-648A-027AA3E9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53" y="1096793"/>
            <a:ext cx="10515600" cy="406140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it-IT" b="1" i="0" dirty="0">
                <a:solidFill>
                  <a:srgbClr val="B55429"/>
                </a:solidFill>
                <a:effectLst/>
                <a:latin typeface="BlinkMacSystemFont"/>
              </a:rPr>
              <a:t>Risultati: </a:t>
            </a:r>
          </a:p>
          <a:p>
            <a:pPr algn="l"/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Mediana 7 anni dopo il RYGB primario in pazienti con un BMI di 23,9 kg/m²</a:t>
            </a:r>
          </a:p>
          <a:p>
            <a:pPr algn="l">
              <a:buNone/>
            </a:pPr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r>
              <a:rPr lang="it-IT" sz="2000" dirty="0">
                <a:solidFill>
                  <a:srgbClr val="212121"/>
                </a:solidFill>
                <a:latin typeface="BlinkMacSystemFont"/>
              </a:rPr>
              <a:t>P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rincipali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indicazioni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 per ripristino dell’anatomia normale: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212121"/>
                </a:solidFill>
                <a:latin typeface="BlinkMacSystemFont"/>
              </a:rPr>
              <a:t>S</a:t>
            </a:r>
            <a:r>
              <a:rPr lang="it-IT" sz="1700" b="0" i="0" dirty="0">
                <a:solidFill>
                  <a:srgbClr val="212121"/>
                </a:solidFill>
                <a:effectLst/>
                <a:latin typeface="BlinkMacSystemFont"/>
              </a:rPr>
              <a:t>indrome da dumping (33,3%)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212121"/>
                </a:solidFill>
                <a:latin typeface="BlinkMacSystemFont"/>
              </a:rPr>
              <a:t>E</a:t>
            </a:r>
            <a:r>
              <a:rPr lang="it-IT" sz="1700" b="0" i="0" dirty="0">
                <a:solidFill>
                  <a:srgbClr val="212121"/>
                </a:solidFill>
                <a:effectLst/>
                <a:latin typeface="BlinkMacSystemFont"/>
              </a:rPr>
              <a:t>ccessiva perdita di peso (29,2%)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srgbClr val="212121"/>
                </a:solidFill>
                <a:latin typeface="BlinkMacSystemFont"/>
              </a:rPr>
              <a:t>U</a:t>
            </a:r>
            <a:r>
              <a:rPr lang="it-IT" sz="1700" b="0" i="0" dirty="0">
                <a:solidFill>
                  <a:srgbClr val="212121"/>
                </a:solidFill>
                <a:effectLst/>
                <a:latin typeface="BlinkMacSystemFont"/>
              </a:rPr>
              <a:t>lcera marginale (14,6%)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srgbClr val="B55429"/>
                </a:solidFill>
                <a:latin typeface="BlinkMacSystemFont"/>
              </a:rPr>
              <a:t>M</a:t>
            </a:r>
            <a:r>
              <a:rPr lang="it-IT" sz="1700" b="1" i="0" dirty="0">
                <a:solidFill>
                  <a:srgbClr val="B55429"/>
                </a:solidFill>
                <a:effectLst/>
                <a:latin typeface="BlinkMacSystemFont"/>
              </a:rPr>
              <a:t>alassorbimento (12,5%) </a:t>
            </a:r>
            <a:endParaRPr lang="it-IT" sz="1700" b="1" dirty="0">
              <a:solidFill>
                <a:srgbClr val="B55429"/>
              </a:solidFill>
              <a:latin typeface="BlinkMacSystemFont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700" b="0" i="0" dirty="0">
                <a:solidFill>
                  <a:srgbClr val="212121"/>
                </a:solidFill>
                <a:effectLst/>
                <a:latin typeface="BlinkMacSystemFont"/>
              </a:rPr>
              <a:t>Dolore addominale (10,4%)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611A2E-BF37-3C7E-DFCB-0617CDA5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1D3DCB8-F9AA-428E-E430-47EFCA1487AC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DF67E1A9-968A-119A-DDCD-CBACBB105A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E2073E-C7CF-868D-5007-4A98E52EF03D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1A3B3D4-33A6-4844-66B2-496C62B92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183" y="2538921"/>
            <a:ext cx="4265455" cy="273796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941CF6-7E15-8B6F-B6C1-D487D2BB12DC}"/>
              </a:ext>
            </a:extLst>
          </p:cNvPr>
          <p:cNvSpPr txBox="1"/>
          <p:nvPr/>
        </p:nvSpPr>
        <p:spPr>
          <a:xfrm>
            <a:off x="1127125" y="5276881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it-IT" sz="2000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B55429"/>
                </a:solidFill>
                <a:effectLst/>
                <a:latin typeface="BlinkMacSystemFont"/>
              </a:rPr>
              <a:t>Complicanze postoperatorie 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durante il primo anno: 50%, tra cui il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31,3%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 di </a:t>
            </a:r>
            <a:r>
              <a:rPr lang="it-IT" sz="2000" b="0" i="0" dirty="0" err="1">
                <a:solidFill>
                  <a:srgbClr val="212121"/>
                </a:solidFill>
                <a:effectLst/>
                <a:latin typeface="BlinkMacSystemFont"/>
              </a:rPr>
              <a:t>Clavien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-Dindo di grado I-II, il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16,7%</a:t>
            </a:r>
            <a:r>
              <a:rPr lang="it-IT" sz="2000" b="0" i="0" dirty="0">
                <a:solidFill>
                  <a:srgbClr val="212121"/>
                </a:solidFill>
                <a:effectLst/>
                <a:latin typeface="BlinkMacSystemFont"/>
              </a:rPr>
              <a:t> di complicanze di grado III-IV e </a:t>
            </a:r>
            <a:r>
              <a:rPr lang="it-IT" sz="2000" b="1" i="0" dirty="0">
                <a:solidFill>
                  <a:srgbClr val="212121"/>
                </a:solidFill>
                <a:effectLst/>
                <a:latin typeface="BlinkMacSystemFont"/>
              </a:rPr>
              <a:t>un decesso</a:t>
            </a:r>
            <a:endParaRPr lang="it-IT" sz="2000" b="0" i="0" dirty="0">
              <a:solidFill>
                <a:srgbClr val="212121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407817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108C-1DCD-86C7-D3BD-C96B409E7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D583C229-4D28-50B6-38B4-B122EA68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9" y="1958334"/>
            <a:ext cx="2475191" cy="236545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FC426-ABEC-EC91-24AD-1B6662E69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115" y="4460666"/>
            <a:ext cx="10641081" cy="2266545"/>
          </a:xfrm>
        </p:spPr>
        <p:txBody>
          <a:bodyPr>
            <a:normAutofit/>
          </a:bodyPr>
          <a:lstStyle/>
          <a:p>
            <a:pPr algn="l"/>
            <a:endParaRPr lang="it-IT" sz="2200" b="1" dirty="0">
              <a:solidFill>
                <a:srgbClr val="212121"/>
              </a:solidFill>
              <a:latin typeface="BlinkMacSystemFont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it-IT" sz="2200" b="0" i="0" dirty="0">
                <a:solidFill>
                  <a:srgbClr val="212121"/>
                </a:solidFill>
                <a:effectLst/>
                <a:latin typeface="BlinkMacSystemFont"/>
              </a:rPr>
              <a:t> Sebbene il RYGB sia una procedura </a:t>
            </a:r>
            <a:r>
              <a:rPr lang="it-IT" sz="2200" b="1" i="0" dirty="0">
                <a:solidFill>
                  <a:srgbClr val="212121"/>
                </a:solidFill>
                <a:effectLst/>
                <a:latin typeface="BlinkMacSystemFont"/>
              </a:rPr>
              <a:t>teoricamente reversibile</a:t>
            </a:r>
            <a:r>
              <a:rPr lang="it-IT" sz="2200" b="0" i="0" dirty="0">
                <a:solidFill>
                  <a:srgbClr val="212121"/>
                </a:solidFill>
                <a:effectLst/>
                <a:latin typeface="BlinkMacSystemFont"/>
              </a:rPr>
              <a:t>, la normale anatomia viene ristabilita </a:t>
            </a:r>
            <a:r>
              <a:rPr lang="it-IT" sz="2200" b="1" i="0" dirty="0">
                <a:solidFill>
                  <a:srgbClr val="B55429"/>
                </a:solidFill>
                <a:effectLst/>
                <a:latin typeface="BlinkMacSystemFont"/>
              </a:rPr>
              <a:t>solo in casi selezionati</a:t>
            </a:r>
            <a:r>
              <a:rPr lang="it-IT" sz="2200" b="0" i="0" dirty="0">
                <a:solidFill>
                  <a:srgbClr val="212121"/>
                </a:solidFill>
                <a:effectLst/>
                <a:latin typeface="BlinkMacSystemFont"/>
              </a:rPr>
              <a:t>, refrattari alla terapia medica </a:t>
            </a:r>
          </a:p>
          <a:p>
            <a:pPr marL="0" indent="0" algn="l">
              <a:buNone/>
            </a:pPr>
            <a:r>
              <a:rPr lang="it-IT" sz="2200" dirty="0">
                <a:solidFill>
                  <a:srgbClr val="212121"/>
                </a:solidFill>
                <a:latin typeface="BlinkMacSystemFont"/>
              </a:rPr>
              <a:t>	</a:t>
            </a:r>
          </a:p>
          <a:p>
            <a:pPr marL="0" indent="0" algn="ctr">
              <a:buNone/>
            </a:pPr>
            <a:r>
              <a:rPr lang="it-IT" sz="2200" dirty="0">
                <a:solidFill>
                  <a:srgbClr val="212121"/>
                </a:solidFill>
                <a:latin typeface="BlinkMacSystemFont"/>
              </a:rPr>
              <a:t>E</a:t>
            </a:r>
            <a:r>
              <a:rPr lang="it-IT" sz="2200" b="0" i="0" dirty="0">
                <a:solidFill>
                  <a:srgbClr val="212121"/>
                </a:solidFill>
                <a:effectLst/>
                <a:latin typeface="BlinkMacSystemFont"/>
              </a:rPr>
              <a:t>levata morbilità</a:t>
            </a:r>
            <a:r>
              <a:rPr lang="it-IT" sz="2200" dirty="0">
                <a:solidFill>
                  <a:srgbClr val="212121"/>
                </a:solidFill>
                <a:latin typeface="BlinkMacSystemFont"/>
              </a:rPr>
              <a:t> 		</a:t>
            </a:r>
            <a:r>
              <a:rPr lang="it-IT" sz="2200" b="0" i="0" dirty="0">
                <a:solidFill>
                  <a:srgbClr val="212121"/>
                </a:solidFill>
                <a:effectLst/>
                <a:latin typeface="BlinkMacSystemFont"/>
              </a:rPr>
              <a:t>Weight </a:t>
            </a:r>
            <a:r>
              <a:rPr lang="it-IT" sz="2200" b="0" i="0" dirty="0" err="1">
                <a:solidFill>
                  <a:srgbClr val="212121"/>
                </a:solidFill>
                <a:effectLst/>
                <a:latin typeface="BlinkMacSystemFont"/>
              </a:rPr>
              <a:t>regain</a:t>
            </a:r>
            <a:r>
              <a:rPr lang="it-IT" sz="2200" b="0" i="0" dirty="0">
                <a:solidFill>
                  <a:srgbClr val="212121"/>
                </a:solidFill>
                <a:effectLst/>
                <a:latin typeface="BlinkMacSystemFont"/>
              </a:rPr>
              <a:t> ad 1 anno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909A25-B5A6-6E04-048D-F696380D68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5" b="83121"/>
          <a:stretch/>
        </p:blipFill>
        <p:spPr>
          <a:xfrm>
            <a:off x="0" y="0"/>
            <a:ext cx="3968885" cy="784798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9DBB221-AE10-0FEC-CDB8-D2CCAA4ED512}"/>
              </a:ext>
            </a:extLst>
          </p:cNvPr>
          <p:cNvCxnSpPr/>
          <p:nvPr/>
        </p:nvCxnSpPr>
        <p:spPr>
          <a:xfrm>
            <a:off x="0" y="787940"/>
            <a:ext cx="12192000" cy="0"/>
          </a:xfrm>
          <a:prstGeom prst="line">
            <a:avLst/>
          </a:prstGeom>
          <a:ln w="38100">
            <a:solidFill>
              <a:srgbClr val="B554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6EF7F5B4-5DAF-4BDD-7FDB-7DC87CDB77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09" b="-9806"/>
          <a:stretch/>
        </p:blipFill>
        <p:spPr>
          <a:xfrm>
            <a:off x="10773686" y="47927"/>
            <a:ext cx="1317795" cy="673047"/>
          </a:xfrm>
          <a:prstGeom prst="rect">
            <a:avLst/>
          </a:prstGeom>
          <a:ln>
            <a:solidFill>
              <a:srgbClr val="B55429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69A87-39B3-D9F5-B357-159D266DD922}"/>
              </a:ext>
            </a:extLst>
          </p:cNvPr>
          <p:cNvSpPr txBox="1"/>
          <p:nvPr/>
        </p:nvSpPr>
        <p:spPr>
          <a:xfrm>
            <a:off x="3968884" y="130789"/>
            <a:ext cx="693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Malassorbimento dopo chirurgia bariatrica: </a:t>
            </a:r>
          </a:p>
          <a:p>
            <a:r>
              <a:rPr lang="it-IT" sz="1600" b="1" dirty="0">
                <a:solidFill>
                  <a:srgbClr val="B55429"/>
                </a:solidFill>
              </a:rPr>
              <a:t>Restaurazione ad anatomia normale o conversione ad altra procedura</a:t>
            </a:r>
            <a:r>
              <a:rPr lang="it-IT" sz="1400" b="1" dirty="0">
                <a:solidFill>
                  <a:srgbClr val="B55429"/>
                </a:solidFill>
              </a:rPr>
              <a:t>?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6C3672-7D01-6D57-06A9-741F56FA5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550" y="1203087"/>
            <a:ext cx="4071329" cy="326995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49DFBB5-055A-8AFE-D03B-CED63A3809FC}"/>
              </a:ext>
            </a:extLst>
          </p:cNvPr>
          <p:cNvSpPr txBox="1"/>
          <p:nvPr/>
        </p:nvSpPr>
        <p:spPr>
          <a:xfrm>
            <a:off x="6489594" y="2037847"/>
            <a:ext cx="51531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b="1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algn="l"/>
            <a:r>
              <a:rPr lang="it-IT" sz="2000" dirty="0">
                <a:solidFill>
                  <a:srgbClr val="212121"/>
                </a:solidFill>
                <a:latin typeface="BlinkMacSystemFont"/>
              </a:rPr>
              <a:t>Dopo 1 anno, BMI medio della coorte è </a:t>
            </a:r>
            <a:r>
              <a:rPr lang="it-IT" sz="2000" b="1" dirty="0">
                <a:solidFill>
                  <a:srgbClr val="B55429"/>
                </a:solidFill>
                <a:latin typeface="BlinkMacSystemFont"/>
              </a:rPr>
              <a:t>aumentato del 18%, 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arrivando a 28,25 kg/m</a:t>
            </a:r>
            <a:r>
              <a:rPr lang="it-IT" sz="2000" baseline="30000" dirty="0">
                <a:solidFill>
                  <a:srgbClr val="212121"/>
                </a:solidFill>
                <a:latin typeface="BlinkMacSystemFont"/>
              </a:rPr>
              <a:t>2 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 </a:t>
            </a:r>
          </a:p>
          <a:p>
            <a:pPr algn="l"/>
            <a:endParaRPr lang="it-IT" sz="2000" dirty="0">
              <a:solidFill>
                <a:srgbClr val="212121"/>
              </a:solidFill>
              <a:latin typeface="BlinkMacSystemFont"/>
            </a:endParaRPr>
          </a:p>
          <a:p>
            <a:pPr algn="l"/>
            <a:r>
              <a:rPr lang="it-IT" sz="2000" dirty="0">
                <a:solidFill>
                  <a:srgbClr val="212121"/>
                </a:solidFill>
                <a:latin typeface="BlinkMacSystemFont"/>
              </a:rPr>
              <a:t>Solo 1 paziente ha raggiunto BMI </a:t>
            </a:r>
            <a:r>
              <a:rPr lang="it-IT" sz="2000" dirty="0" err="1">
                <a:solidFill>
                  <a:srgbClr val="212121"/>
                </a:solidFill>
                <a:latin typeface="BlinkMacSystemFont"/>
              </a:rPr>
              <a:t>pre</a:t>
            </a:r>
            <a:r>
              <a:rPr lang="it-IT" sz="2000" dirty="0">
                <a:solidFill>
                  <a:srgbClr val="212121"/>
                </a:solidFill>
                <a:latin typeface="BlinkMacSystemFont"/>
              </a:rPr>
              <a:t>-RYGB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E11454DA-97E9-EBC8-6BC3-E938C7C317A3}"/>
              </a:ext>
            </a:extLst>
          </p:cNvPr>
          <p:cNvSpPr/>
          <p:nvPr/>
        </p:nvSpPr>
        <p:spPr>
          <a:xfrm flipV="1">
            <a:off x="2527232" y="5918056"/>
            <a:ext cx="398834" cy="559102"/>
          </a:xfrm>
          <a:prstGeom prst="downArrow">
            <a:avLst/>
          </a:prstGeom>
          <a:solidFill>
            <a:srgbClr val="B554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DE3C5E7B-DE1E-6DA7-4AA8-D9A4E8B11FB2}"/>
              </a:ext>
            </a:extLst>
          </p:cNvPr>
          <p:cNvSpPr/>
          <p:nvPr/>
        </p:nvSpPr>
        <p:spPr>
          <a:xfrm flipV="1">
            <a:off x="6227002" y="5918056"/>
            <a:ext cx="398834" cy="559102"/>
          </a:xfrm>
          <a:prstGeom prst="downArrow">
            <a:avLst/>
          </a:prstGeom>
          <a:solidFill>
            <a:srgbClr val="B5542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8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1389</Words>
  <Application>Microsoft Office PowerPoint</Application>
  <PresentationFormat>Widescreen</PresentationFormat>
  <Paragraphs>184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Amasis MT Pro</vt:lpstr>
      <vt:lpstr>Aptos</vt:lpstr>
      <vt:lpstr>Aptos Display</vt:lpstr>
      <vt:lpstr>Arial</vt:lpstr>
      <vt:lpstr>BlinkMacSystemFont</vt:lpstr>
      <vt:lpstr>Brush Script MT</vt:lpstr>
      <vt:lpstr>Google Sans</vt:lpstr>
      <vt:lpstr>Wingdings</vt:lpstr>
      <vt:lpstr>Tema di Office</vt:lpstr>
      <vt:lpstr>Malassorbimento dopo chirurgia bariatrica: restaurazione ad anatomia normale o conversione ad altra procedura?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Malassorbimento dopo chirurgia bariatrica: restaurazione ad anatomia normale o conversione ad altra procedura?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PIETRO</dc:creator>
  <cp:lastModifiedBy>PIETRO</cp:lastModifiedBy>
  <cp:revision>42</cp:revision>
  <dcterms:created xsi:type="dcterms:W3CDTF">2025-09-21T14:58:11Z</dcterms:created>
  <dcterms:modified xsi:type="dcterms:W3CDTF">2025-10-26T15:45:38Z</dcterms:modified>
</cp:coreProperties>
</file>